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73" r:id="rId3"/>
    <p:sldId id="276" r:id="rId4"/>
    <p:sldId id="274" r:id="rId5"/>
    <p:sldId id="257" r:id="rId6"/>
    <p:sldId id="259" r:id="rId7"/>
    <p:sldId id="269" r:id="rId8"/>
    <p:sldId id="258" r:id="rId9"/>
    <p:sldId id="275" r:id="rId10"/>
    <p:sldId id="260" r:id="rId11"/>
    <p:sldId id="265" r:id="rId12"/>
    <p:sldId id="261" r:id="rId13"/>
    <p:sldId id="271" r:id="rId14"/>
    <p:sldId id="272"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94660"/>
  </p:normalViewPr>
  <p:slideViewPr>
    <p:cSldViewPr snapToGrid="0">
      <p:cViewPr varScale="1">
        <p:scale>
          <a:sx n="63" d="100"/>
          <a:sy n="63" d="100"/>
        </p:scale>
        <p:origin x="6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D628A6-F49F-4E4D-9B80-6DB823E70630}" type="datetimeFigureOut">
              <a:rPr lang="en-US" smtClean="0"/>
              <a:t>8/23/2021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80CF9D-DAD7-4C89-8294-CF9412AA5EAB}" type="slidenum">
              <a:rPr lang="en-US" smtClean="0"/>
              <a:t>‹#›</a:t>
            </a:fld>
            <a:endParaRPr lang="en-US"/>
          </a:p>
        </p:txBody>
      </p:sp>
    </p:spTree>
    <p:extLst>
      <p:ext uri="{BB962C8B-B14F-4D97-AF65-F5344CB8AC3E}">
        <p14:creationId xmlns:p14="http://schemas.microsoft.com/office/powerpoint/2010/main" val="1743771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syllabus, </a:t>
            </a:r>
            <a:r>
              <a:rPr lang="en-US"/>
              <a:t>and survey</a:t>
            </a:r>
          </a:p>
        </p:txBody>
      </p:sp>
      <p:sp>
        <p:nvSpPr>
          <p:cNvPr id="4" name="Slide Number Placeholder 3"/>
          <p:cNvSpPr>
            <a:spLocks noGrp="1"/>
          </p:cNvSpPr>
          <p:nvPr>
            <p:ph type="sldNum" sz="quarter" idx="5"/>
          </p:nvPr>
        </p:nvSpPr>
        <p:spPr/>
        <p:txBody>
          <a:bodyPr/>
          <a:lstStyle/>
          <a:p>
            <a:fld id="{B980CF9D-DAD7-4C89-8294-CF9412AA5EAB}" type="slidenum">
              <a:rPr lang="en-US" smtClean="0"/>
              <a:t>1</a:t>
            </a:fld>
            <a:endParaRPr lang="en-US"/>
          </a:p>
        </p:txBody>
      </p:sp>
    </p:spTree>
    <p:extLst>
      <p:ext uri="{BB962C8B-B14F-4D97-AF65-F5344CB8AC3E}">
        <p14:creationId xmlns:p14="http://schemas.microsoft.com/office/powerpoint/2010/main" val="614979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Roboto" panose="02000000000000000000" pitchFamily="2" charset="0"/>
              </a:rPr>
              <a:t>Moore's Law refers to Moore's perception that </a:t>
            </a:r>
            <a:r>
              <a:rPr lang="en-GB" b="1" i="0" dirty="0">
                <a:solidFill>
                  <a:srgbClr val="202124"/>
                </a:solidFill>
                <a:effectLst/>
                <a:latin typeface="Roboto" panose="02000000000000000000" pitchFamily="2" charset="0"/>
              </a:rPr>
              <a:t>the number of transistors on a microchip doubles every two years</a:t>
            </a:r>
            <a:r>
              <a:rPr lang="en-GB" b="0" i="0" dirty="0">
                <a:solidFill>
                  <a:srgbClr val="202124"/>
                </a:solidFill>
                <a:effectLst/>
                <a:latin typeface="Roboto" panose="02000000000000000000" pitchFamily="2" charset="0"/>
              </a:rPr>
              <a:t>, though the cost of computers is halved. Moore's Law states that we can expect the speed and capability of our computers to increase every couple of years, and we will pay less for them.</a:t>
            </a:r>
            <a:endParaRPr lang="en-US" dirty="0"/>
          </a:p>
        </p:txBody>
      </p:sp>
      <p:sp>
        <p:nvSpPr>
          <p:cNvPr id="4" name="Slide Number Placeholder 3"/>
          <p:cNvSpPr>
            <a:spLocks noGrp="1"/>
          </p:cNvSpPr>
          <p:nvPr>
            <p:ph type="sldNum" sz="quarter" idx="5"/>
          </p:nvPr>
        </p:nvSpPr>
        <p:spPr/>
        <p:txBody>
          <a:bodyPr/>
          <a:lstStyle/>
          <a:p>
            <a:fld id="{B980CF9D-DAD7-4C89-8294-CF9412AA5EAB}" type="slidenum">
              <a:rPr lang="en-US" smtClean="0"/>
              <a:t>3</a:t>
            </a:fld>
            <a:endParaRPr lang="en-US"/>
          </a:p>
        </p:txBody>
      </p:sp>
    </p:spTree>
    <p:extLst>
      <p:ext uri="{BB962C8B-B14F-4D97-AF65-F5344CB8AC3E}">
        <p14:creationId xmlns:p14="http://schemas.microsoft.com/office/powerpoint/2010/main" val="2540849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that natural selection operates on phenotypes (whose expression is modulated by the environment) but that change over time (evolution) requires genetic variants to be associated with those phenotypes and to be passed down to offspring. </a:t>
            </a:r>
          </a:p>
        </p:txBody>
      </p:sp>
      <p:sp>
        <p:nvSpPr>
          <p:cNvPr id="4" name="Slide Number Placeholder 3"/>
          <p:cNvSpPr>
            <a:spLocks noGrp="1"/>
          </p:cNvSpPr>
          <p:nvPr>
            <p:ph type="sldNum" sz="quarter" idx="5"/>
          </p:nvPr>
        </p:nvSpPr>
        <p:spPr/>
        <p:txBody>
          <a:bodyPr/>
          <a:lstStyle/>
          <a:p>
            <a:fld id="{B980CF9D-DAD7-4C89-8294-CF9412AA5EAB}" type="slidenum">
              <a:rPr lang="en-US" smtClean="0"/>
              <a:t>5</a:t>
            </a:fld>
            <a:endParaRPr lang="en-US"/>
          </a:p>
        </p:txBody>
      </p:sp>
    </p:spTree>
    <p:extLst>
      <p:ext uri="{BB962C8B-B14F-4D97-AF65-F5344CB8AC3E}">
        <p14:creationId xmlns:p14="http://schemas.microsoft.com/office/powerpoint/2010/main" val="2193892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genotype and environment interactions</a:t>
            </a:r>
          </a:p>
          <a:p>
            <a:endParaRPr lang="en-US" dirty="0"/>
          </a:p>
          <a:p>
            <a:r>
              <a:rPr lang="en-US" dirty="0"/>
              <a:t>http://www2.bio.ulaval.ca/louisbernatchez/pdf/(417)%20Xuereb_Molecular_Ecology_2018.pdf</a:t>
            </a:r>
          </a:p>
          <a:p>
            <a:endParaRPr lang="en-US" dirty="0"/>
          </a:p>
          <a:p>
            <a:r>
              <a:rPr lang="en-US" dirty="0"/>
              <a:t>https://pubmed.ncbi.nlm.nih.gov/29654703/</a:t>
            </a:r>
          </a:p>
        </p:txBody>
      </p:sp>
      <p:sp>
        <p:nvSpPr>
          <p:cNvPr id="4" name="Slide Number Placeholder 3"/>
          <p:cNvSpPr>
            <a:spLocks noGrp="1"/>
          </p:cNvSpPr>
          <p:nvPr>
            <p:ph type="sldNum" sz="quarter" idx="5"/>
          </p:nvPr>
        </p:nvSpPr>
        <p:spPr/>
        <p:txBody>
          <a:bodyPr/>
          <a:lstStyle/>
          <a:p>
            <a:fld id="{B980CF9D-DAD7-4C89-8294-CF9412AA5EAB}" type="slidenum">
              <a:rPr lang="en-US" smtClean="0"/>
              <a:t>6</a:t>
            </a:fld>
            <a:endParaRPr lang="en-US"/>
          </a:p>
        </p:txBody>
      </p:sp>
    </p:spTree>
    <p:extLst>
      <p:ext uri="{BB962C8B-B14F-4D97-AF65-F5344CB8AC3E}">
        <p14:creationId xmlns:p14="http://schemas.microsoft.com/office/powerpoint/2010/main" val="2930958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https://link.springer.com/article/10.1007/s10126-017-9751-y#Bib1</a:t>
            </a:r>
          </a:p>
          <a:p>
            <a:endParaRPr lang="en-US" dirty="0"/>
          </a:p>
          <a:p>
            <a:r>
              <a:rPr lang="en-US" dirty="0"/>
              <a:t>Genotype and phenotype</a:t>
            </a:r>
          </a:p>
        </p:txBody>
      </p:sp>
      <p:sp>
        <p:nvSpPr>
          <p:cNvPr id="4" name="Slide Number Placeholder 3"/>
          <p:cNvSpPr>
            <a:spLocks noGrp="1"/>
          </p:cNvSpPr>
          <p:nvPr>
            <p:ph type="sldNum" sz="quarter" idx="5"/>
          </p:nvPr>
        </p:nvSpPr>
        <p:spPr/>
        <p:txBody>
          <a:bodyPr/>
          <a:lstStyle/>
          <a:p>
            <a:fld id="{B980CF9D-DAD7-4C89-8294-CF9412AA5EAB}" type="slidenum">
              <a:rPr lang="en-US" smtClean="0"/>
              <a:t>7</a:t>
            </a:fld>
            <a:endParaRPr lang="en-US"/>
          </a:p>
        </p:txBody>
      </p:sp>
    </p:spTree>
    <p:extLst>
      <p:ext uri="{BB962C8B-B14F-4D97-AF65-F5344CB8AC3E}">
        <p14:creationId xmlns:p14="http://schemas.microsoft.com/office/powerpoint/2010/main" val="757596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https://science.sciencemag.org/content/sci/369/6501/eaba4674.full.pdf</a:t>
            </a:r>
          </a:p>
          <a:p>
            <a:endParaRPr lang="en-US" dirty="0"/>
          </a:p>
          <a:p>
            <a:r>
              <a:rPr lang="en-US" dirty="0"/>
              <a:t>A paper that does all three and with an applied goal.</a:t>
            </a:r>
          </a:p>
        </p:txBody>
      </p:sp>
      <p:sp>
        <p:nvSpPr>
          <p:cNvPr id="4" name="Slide Number Placeholder 3"/>
          <p:cNvSpPr>
            <a:spLocks noGrp="1"/>
          </p:cNvSpPr>
          <p:nvPr>
            <p:ph type="sldNum" sz="quarter" idx="5"/>
          </p:nvPr>
        </p:nvSpPr>
        <p:spPr/>
        <p:txBody>
          <a:bodyPr/>
          <a:lstStyle/>
          <a:p>
            <a:fld id="{B980CF9D-DAD7-4C89-8294-CF9412AA5EAB}" type="slidenum">
              <a:rPr lang="en-US" smtClean="0"/>
              <a:t>8</a:t>
            </a:fld>
            <a:endParaRPr lang="en-US"/>
          </a:p>
        </p:txBody>
      </p:sp>
    </p:spTree>
    <p:extLst>
      <p:ext uri="{BB962C8B-B14F-4D97-AF65-F5344CB8AC3E}">
        <p14:creationId xmlns:p14="http://schemas.microsoft.com/office/powerpoint/2010/main" val="3798688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are interrelated. We will focus on performing analyses (which includes visualizing your data and doing statistical analyses)</a:t>
            </a:r>
          </a:p>
        </p:txBody>
      </p:sp>
      <p:sp>
        <p:nvSpPr>
          <p:cNvPr id="4" name="Slide Number Placeholder 3"/>
          <p:cNvSpPr>
            <a:spLocks noGrp="1"/>
          </p:cNvSpPr>
          <p:nvPr>
            <p:ph type="sldNum" sz="quarter" idx="5"/>
          </p:nvPr>
        </p:nvSpPr>
        <p:spPr/>
        <p:txBody>
          <a:bodyPr/>
          <a:lstStyle/>
          <a:p>
            <a:fld id="{B980CF9D-DAD7-4C89-8294-CF9412AA5EAB}" type="slidenum">
              <a:rPr lang="en-US" smtClean="0"/>
              <a:t>10</a:t>
            </a:fld>
            <a:endParaRPr lang="en-US"/>
          </a:p>
        </p:txBody>
      </p:sp>
    </p:spTree>
    <p:extLst>
      <p:ext uri="{BB962C8B-B14F-4D97-AF65-F5344CB8AC3E}">
        <p14:creationId xmlns:p14="http://schemas.microsoft.com/office/powerpoint/2010/main" val="300186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https://use.jetstream-cloud.org/application</a:t>
            </a:r>
          </a:p>
        </p:txBody>
      </p:sp>
      <p:sp>
        <p:nvSpPr>
          <p:cNvPr id="4" name="Slide Number Placeholder 3"/>
          <p:cNvSpPr>
            <a:spLocks noGrp="1"/>
          </p:cNvSpPr>
          <p:nvPr>
            <p:ph type="sldNum" sz="quarter" idx="5"/>
          </p:nvPr>
        </p:nvSpPr>
        <p:spPr/>
        <p:txBody>
          <a:bodyPr/>
          <a:lstStyle/>
          <a:p>
            <a:fld id="{B980CF9D-DAD7-4C89-8294-CF9412AA5EAB}" type="slidenum">
              <a:rPr lang="en-US" smtClean="0"/>
              <a:t>12</a:t>
            </a:fld>
            <a:endParaRPr lang="en-US"/>
          </a:p>
        </p:txBody>
      </p:sp>
    </p:spTree>
    <p:extLst>
      <p:ext uri="{BB962C8B-B14F-4D97-AF65-F5344CB8AC3E}">
        <p14:creationId xmlns:p14="http://schemas.microsoft.com/office/powerpoint/2010/main" val="1874304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B792-7855-4796-AFA5-6CFB7F724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058F6A-9CA2-45EB-B0F7-C42AB8EFAE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901323-E3E6-4B64-975E-74A464878C04}"/>
              </a:ext>
            </a:extLst>
          </p:cNvPr>
          <p:cNvSpPr>
            <a:spLocks noGrp="1"/>
          </p:cNvSpPr>
          <p:nvPr>
            <p:ph type="dt" sz="half" idx="10"/>
          </p:nvPr>
        </p:nvSpPr>
        <p:spPr/>
        <p:txBody>
          <a:bodyPr/>
          <a:lstStyle/>
          <a:p>
            <a:fld id="{476CB84E-FED3-4E83-A9EC-BD03DBD3A506}" type="datetimeFigureOut">
              <a:rPr lang="en-US" smtClean="0"/>
              <a:t>8/23/2021</a:t>
            </a:fld>
            <a:endParaRPr lang="en-US"/>
          </a:p>
        </p:txBody>
      </p:sp>
      <p:sp>
        <p:nvSpPr>
          <p:cNvPr id="5" name="Footer Placeholder 4">
            <a:extLst>
              <a:ext uri="{FF2B5EF4-FFF2-40B4-BE49-F238E27FC236}">
                <a16:creationId xmlns:a16="http://schemas.microsoft.com/office/drawing/2014/main" id="{2B726B58-625D-4A5C-8353-8DA22D3DE5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EA343-1CF2-46A2-AF96-454684929D20}"/>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3711076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8DEA1-9A0C-428F-8C3C-32AAF5B05F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177F5B-9147-484B-935D-2166F513E6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E28748-BB0F-46CC-827A-DF8BCC7847FC}"/>
              </a:ext>
            </a:extLst>
          </p:cNvPr>
          <p:cNvSpPr>
            <a:spLocks noGrp="1"/>
          </p:cNvSpPr>
          <p:nvPr>
            <p:ph type="dt" sz="half" idx="10"/>
          </p:nvPr>
        </p:nvSpPr>
        <p:spPr/>
        <p:txBody>
          <a:bodyPr/>
          <a:lstStyle/>
          <a:p>
            <a:fld id="{476CB84E-FED3-4E83-A9EC-BD03DBD3A506}" type="datetimeFigureOut">
              <a:rPr lang="en-US" smtClean="0"/>
              <a:t>8/23/2021</a:t>
            </a:fld>
            <a:endParaRPr lang="en-US"/>
          </a:p>
        </p:txBody>
      </p:sp>
      <p:sp>
        <p:nvSpPr>
          <p:cNvPr id="5" name="Footer Placeholder 4">
            <a:extLst>
              <a:ext uri="{FF2B5EF4-FFF2-40B4-BE49-F238E27FC236}">
                <a16:creationId xmlns:a16="http://schemas.microsoft.com/office/drawing/2014/main" id="{94471615-8E0B-4B51-9561-3D0EB1B858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E9E73-FFCA-4F99-801D-55CB4CD34992}"/>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2093944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1DCCE5-2761-4598-881A-95DD50B1A7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8DF38C-C1EC-4773-8A15-7CBD9C9434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F55E5-A944-4349-BE48-FB24C5E05BC5}"/>
              </a:ext>
            </a:extLst>
          </p:cNvPr>
          <p:cNvSpPr>
            <a:spLocks noGrp="1"/>
          </p:cNvSpPr>
          <p:nvPr>
            <p:ph type="dt" sz="half" idx="10"/>
          </p:nvPr>
        </p:nvSpPr>
        <p:spPr/>
        <p:txBody>
          <a:bodyPr/>
          <a:lstStyle/>
          <a:p>
            <a:fld id="{476CB84E-FED3-4E83-A9EC-BD03DBD3A506}" type="datetimeFigureOut">
              <a:rPr lang="en-US" smtClean="0"/>
              <a:t>8/23/2021</a:t>
            </a:fld>
            <a:endParaRPr lang="en-US"/>
          </a:p>
        </p:txBody>
      </p:sp>
      <p:sp>
        <p:nvSpPr>
          <p:cNvPr id="5" name="Footer Placeholder 4">
            <a:extLst>
              <a:ext uri="{FF2B5EF4-FFF2-40B4-BE49-F238E27FC236}">
                <a16:creationId xmlns:a16="http://schemas.microsoft.com/office/drawing/2014/main" id="{F9F5C26A-9951-406E-92B6-113A93F20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71991C-94DC-4348-B4CD-D4D26582238E}"/>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811421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C9114-143B-4609-A3F1-BBE0D57E3E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3B3034-5015-432D-9322-D209807147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B41E2C-A7C9-4DC6-8B9F-06F0208A4B17}"/>
              </a:ext>
            </a:extLst>
          </p:cNvPr>
          <p:cNvSpPr>
            <a:spLocks noGrp="1"/>
          </p:cNvSpPr>
          <p:nvPr>
            <p:ph type="dt" sz="half" idx="10"/>
          </p:nvPr>
        </p:nvSpPr>
        <p:spPr/>
        <p:txBody>
          <a:bodyPr/>
          <a:lstStyle/>
          <a:p>
            <a:fld id="{476CB84E-FED3-4E83-A9EC-BD03DBD3A506}" type="datetimeFigureOut">
              <a:rPr lang="en-US" smtClean="0"/>
              <a:t>8/23/2021</a:t>
            </a:fld>
            <a:endParaRPr lang="en-US"/>
          </a:p>
        </p:txBody>
      </p:sp>
      <p:sp>
        <p:nvSpPr>
          <p:cNvPr id="5" name="Footer Placeholder 4">
            <a:extLst>
              <a:ext uri="{FF2B5EF4-FFF2-40B4-BE49-F238E27FC236}">
                <a16:creationId xmlns:a16="http://schemas.microsoft.com/office/drawing/2014/main" id="{C6335EF9-C737-45F2-9124-8C9F30F082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517A43-4BFB-4F12-9BB7-2DE194727CEB}"/>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2662980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383C4-3EB6-402D-ABEC-9DEBC12C2D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48611C-B36A-430A-AE6B-0F719C633F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B48AB-4F70-4F7D-92F5-3CB7B9CC57D4}"/>
              </a:ext>
            </a:extLst>
          </p:cNvPr>
          <p:cNvSpPr>
            <a:spLocks noGrp="1"/>
          </p:cNvSpPr>
          <p:nvPr>
            <p:ph type="dt" sz="half" idx="10"/>
          </p:nvPr>
        </p:nvSpPr>
        <p:spPr/>
        <p:txBody>
          <a:bodyPr/>
          <a:lstStyle/>
          <a:p>
            <a:fld id="{476CB84E-FED3-4E83-A9EC-BD03DBD3A506}" type="datetimeFigureOut">
              <a:rPr lang="en-US" smtClean="0"/>
              <a:t>8/23/2021</a:t>
            </a:fld>
            <a:endParaRPr lang="en-US"/>
          </a:p>
        </p:txBody>
      </p:sp>
      <p:sp>
        <p:nvSpPr>
          <p:cNvPr id="5" name="Footer Placeholder 4">
            <a:extLst>
              <a:ext uri="{FF2B5EF4-FFF2-40B4-BE49-F238E27FC236}">
                <a16:creationId xmlns:a16="http://schemas.microsoft.com/office/drawing/2014/main" id="{632AF94B-A681-462C-8F38-04A326F471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FABEF8-D3D1-4CDC-A97F-C3EB0044F4D8}"/>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2387920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29340-F010-47B6-BB54-1C2190F96F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A8F9F-A36A-48F7-875E-123592DEE8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DDA354-AEE8-4F4F-8C92-6254EBE2CC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752688-1982-4027-8A75-3756B2471B84}"/>
              </a:ext>
            </a:extLst>
          </p:cNvPr>
          <p:cNvSpPr>
            <a:spLocks noGrp="1"/>
          </p:cNvSpPr>
          <p:nvPr>
            <p:ph type="dt" sz="half" idx="10"/>
          </p:nvPr>
        </p:nvSpPr>
        <p:spPr/>
        <p:txBody>
          <a:bodyPr/>
          <a:lstStyle/>
          <a:p>
            <a:fld id="{476CB84E-FED3-4E83-A9EC-BD03DBD3A506}" type="datetimeFigureOut">
              <a:rPr lang="en-US" smtClean="0"/>
              <a:t>8/23/2021</a:t>
            </a:fld>
            <a:endParaRPr lang="en-US"/>
          </a:p>
        </p:txBody>
      </p:sp>
      <p:sp>
        <p:nvSpPr>
          <p:cNvPr id="6" name="Footer Placeholder 5">
            <a:extLst>
              <a:ext uri="{FF2B5EF4-FFF2-40B4-BE49-F238E27FC236}">
                <a16:creationId xmlns:a16="http://schemas.microsoft.com/office/drawing/2014/main" id="{CE1DF73C-BDDC-4EA3-A3CA-E3FC9102E3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A7676E-B06D-4DBD-8324-402857D8B810}"/>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3688951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A369E-34BF-4E74-B925-C6CCE07A8C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80F120-59CD-4088-8932-E926E1687A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F5CEA6-D2B8-478F-A73F-243C3FBB52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50D731-9142-4353-81EE-95C003320D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A9DC1B-0937-403F-9C67-9B7304713E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65C202-7377-4406-8474-5260D2D91DC0}"/>
              </a:ext>
            </a:extLst>
          </p:cNvPr>
          <p:cNvSpPr>
            <a:spLocks noGrp="1"/>
          </p:cNvSpPr>
          <p:nvPr>
            <p:ph type="dt" sz="half" idx="10"/>
          </p:nvPr>
        </p:nvSpPr>
        <p:spPr/>
        <p:txBody>
          <a:bodyPr/>
          <a:lstStyle/>
          <a:p>
            <a:fld id="{476CB84E-FED3-4E83-A9EC-BD03DBD3A506}" type="datetimeFigureOut">
              <a:rPr lang="en-US" smtClean="0"/>
              <a:t>8/23/2021</a:t>
            </a:fld>
            <a:endParaRPr lang="en-US"/>
          </a:p>
        </p:txBody>
      </p:sp>
      <p:sp>
        <p:nvSpPr>
          <p:cNvPr id="8" name="Footer Placeholder 7">
            <a:extLst>
              <a:ext uri="{FF2B5EF4-FFF2-40B4-BE49-F238E27FC236}">
                <a16:creationId xmlns:a16="http://schemas.microsoft.com/office/drawing/2014/main" id="{020D38E3-9EA0-49FF-9820-7DBF9CA480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87B69F-E7B8-42E4-B34F-76CF832EE802}"/>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2438242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2C22E-B99C-4705-9180-C918C85FEF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B54B68-00B5-46DA-8EB9-B262B8EB5DCC}"/>
              </a:ext>
            </a:extLst>
          </p:cNvPr>
          <p:cNvSpPr>
            <a:spLocks noGrp="1"/>
          </p:cNvSpPr>
          <p:nvPr>
            <p:ph type="dt" sz="half" idx="10"/>
          </p:nvPr>
        </p:nvSpPr>
        <p:spPr/>
        <p:txBody>
          <a:bodyPr/>
          <a:lstStyle/>
          <a:p>
            <a:fld id="{476CB84E-FED3-4E83-A9EC-BD03DBD3A506}" type="datetimeFigureOut">
              <a:rPr lang="en-US" smtClean="0"/>
              <a:t>8/23/2021</a:t>
            </a:fld>
            <a:endParaRPr lang="en-US"/>
          </a:p>
        </p:txBody>
      </p:sp>
      <p:sp>
        <p:nvSpPr>
          <p:cNvPr id="4" name="Footer Placeholder 3">
            <a:extLst>
              <a:ext uri="{FF2B5EF4-FFF2-40B4-BE49-F238E27FC236}">
                <a16:creationId xmlns:a16="http://schemas.microsoft.com/office/drawing/2014/main" id="{9E9A8CF2-EC5F-489E-99A1-2A918215D3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920FCE-D02D-4C67-A4EC-44388AC6D1FF}"/>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3372612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56E5D5-4AB0-47E9-AF9F-9BC00BF3B391}"/>
              </a:ext>
            </a:extLst>
          </p:cNvPr>
          <p:cNvSpPr>
            <a:spLocks noGrp="1"/>
          </p:cNvSpPr>
          <p:nvPr>
            <p:ph type="dt" sz="half" idx="10"/>
          </p:nvPr>
        </p:nvSpPr>
        <p:spPr/>
        <p:txBody>
          <a:bodyPr/>
          <a:lstStyle/>
          <a:p>
            <a:fld id="{476CB84E-FED3-4E83-A9EC-BD03DBD3A506}" type="datetimeFigureOut">
              <a:rPr lang="en-US" smtClean="0"/>
              <a:t>8/23/2021</a:t>
            </a:fld>
            <a:endParaRPr lang="en-US"/>
          </a:p>
        </p:txBody>
      </p:sp>
      <p:sp>
        <p:nvSpPr>
          <p:cNvPr id="3" name="Footer Placeholder 2">
            <a:extLst>
              <a:ext uri="{FF2B5EF4-FFF2-40B4-BE49-F238E27FC236}">
                <a16:creationId xmlns:a16="http://schemas.microsoft.com/office/drawing/2014/main" id="{2C5FF99C-6343-46DE-8F03-941C095B24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2C0875-F0FE-4DB3-99FB-8E70580971BD}"/>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1759522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B3C1-29A7-4676-905E-5D405093FF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AB1F60-BD19-47A5-8167-C5FADFD359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0FB926-2D1A-461D-B023-EB55AAFA38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532C72-E736-4043-80CE-7218C0210EFF}"/>
              </a:ext>
            </a:extLst>
          </p:cNvPr>
          <p:cNvSpPr>
            <a:spLocks noGrp="1"/>
          </p:cNvSpPr>
          <p:nvPr>
            <p:ph type="dt" sz="half" idx="10"/>
          </p:nvPr>
        </p:nvSpPr>
        <p:spPr/>
        <p:txBody>
          <a:bodyPr/>
          <a:lstStyle/>
          <a:p>
            <a:fld id="{476CB84E-FED3-4E83-A9EC-BD03DBD3A506}" type="datetimeFigureOut">
              <a:rPr lang="en-US" smtClean="0"/>
              <a:t>8/23/2021</a:t>
            </a:fld>
            <a:endParaRPr lang="en-US"/>
          </a:p>
        </p:txBody>
      </p:sp>
      <p:sp>
        <p:nvSpPr>
          <p:cNvPr id="6" name="Footer Placeholder 5">
            <a:extLst>
              <a:ext uri="{FF2B5EF4-FFF2-40B4-BE49-F238E27FC236}">
                <a16:creationId xmlns:a16="http://schemas.microsoft.com/office/drawing/2014/main" id="{6CE67D80-8264-43D2-BEC3-E85F22FF77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54C3F8-6458-4CAE-B47F-09B53E3A8EFD}"/>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176353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82D5D-34B9-42E2-934F-DEFA286BC6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614300-2BD8-4718-AEED-027D879AD9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FEDBDE-9B9A-4E46-8255-CCD523528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EC8CFC-F9D6-4489-8E99-31425BC348A0}"/>
              </a:ext>
            </a:extLst>
          </p:cNvPr>
          <p:cNvSpPr>
            <a:spLocks noGrp="1"/>
          </p:cNvSpPr>
          <p:nvPr>
            <p:ph type="dt" sz="half" idx="10"/>
          </p:nvPr>
        </p:nvSpPr>
        <p:spPr/>
        <p:txBody>
          <a:bodyPr/>
          <a:lstStyle/>
          <a:p>
            <a:fld id="{476CB84E-FED3-4E83-A9EC-BD03DBD3A506}" type="datetimeFigureOut">
              <a:rPr lang="en-US" smtClean="0"/>
              <a:t>8/23/2021</a:t>
            </a:fld>
            <a:endParaRPr lang="en-US"/>
          </a:p>
        </p:txBody>
      </p:sp>
      <p:sp>
        <p:nvSpPr>
          <p:cNvPr id="6" name="Footer Placeholder 5">
            <a:extLst>
              <a:ext uri="{FF2B5EF4-FFF2-40B4-BE49-F238E27FC236}">
                <a16:creationId xmlns:a16="http://schemas.microsoft.com/office/drawing/2014/main" id="{14EB19CC-53AD-44A8-A31E-159D2294AC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503E28-3666-4A04-A97E-661717C26042}"/>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3117466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1D7DDF-4668-4107-9023-054CCEB03C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21B5BA-05CA-4B5A-8A45-3931DBAD5F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6A4E22-348C-4224-897D-E18CAE08C5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6CB84E-FED3-4E83-A9EC-BD03DBD3A506}" type="datetimeFigureOut">
              <a:rPr lang="en-US" smtClean="0"/>
              <a:t>8/23/2021</a:t>
            </a:fld>
            <a:endParaRPr lang="en-US"/>
          </a:p>
        </p:txBody>
      </p:sp>
      <p:sp>
        <p:nvSpPr>
          <p:cNvPr id="5" name="Footer Placeholder 4">
            <a:extLst>
              <a:ext uri="{FF2B5EF4-FFF2-40B4-BE49-F238E27FC236}">
                <a16:creationId xmlns:a16="http://schemas.microsoft.com/office/drawing/2014/main" id="{043CE6B1-369A-4030-9966-4C997F942D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9D8098-F88C-40DF-9B32-38F6D905E0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DEA-859D-4CBC-A722-850995066998}" type="slidenum">
              <a:rPr lang="en-US" smtClean="0"/>
              <a:t>‹#›</a:t>
            </a:fld>
            <a:endParaRPr lang="en-US"/>
          </a:p>
        </p:txBody>
      </p:sp>
    </p:spTree>
    <p:extLst>
      <p:ext uri="{BB962C8B-B14F-4D97-AF65-F5344CB8AC3E}">
        <p14:creationId xmlns:p14="http://schemas.microsoft.com/office/powerpoint/2010/main" val="708719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tmp"/></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mp"/><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tmp"/></Relationships>
</file>

<file path=ppt/slides/_rels/slide7.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tmp"/><Relationship Id="rId4" Type="http://schemas.openxmlformats.org/officeDocument/2006/relationships/image" Target="../media/image11.tmp"/></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tmp"/><Relationship Id="rId4" Type="http://schemas.openxmlformats.org/officeDocument/2006/relationships/image" Target="../media/image14.tmp"/></Relationships>
</file>

<file path=ppt/slides/_rels/slide9.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2"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3" name="Rectangle 7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Dramatic photographs show ice-cold waves crashing against Italian shoreline  creating a crystal-like blanket of water | Daily Mail Online">
            <a:extLst>
              <a:ext uri="{FF2B5EF4-FFF2-40B4-BE49-F238E27FC236}">
                <a16:creationId xmlns:a16="http://schemas.microsoft.com/office/drawing/2014/main" id="{15C05A9F-AE44-424B-A196-69C1129034E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15414"/>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957BBE-75C7-4815-BFCF-281815449B73}"/>
              </a:ext>
            </a:extLst>
          </p:cNvPr>
          <p:cNvSpPr>
            <a:spLocks noGrp="1"/>
          </p:cNvSpPr>
          <p:nvPr>
            <p:ph type="ctrTitle"/>
          </p:nvPr>
        </p:nvSpPr>
        <p:spPr>
          <a:xfrm>
            <a:off x="4387349" y="1200152"/>
            <a:ext cx="6897171" cy="4457696"/>
          </a:xfrm>
        </p:spPr>
        <p:txBody>
          <a:bodyPr anchor="ctr">
            <a:normAutofit/>
          </a:bodyPr>
          <a:lstStyle/>
          <a:p>
            <a:pPr algn="l"/>
            <a:r>
              <a:rPr lang="en-US" sz="8000">
                <a:solidFill>
                  <a:srgbClr val="FFFFFF"/>
                </a:solidFill>
              </a:rPr>
              <a:t>Marine Genomics</a:t>
            </a:r>
          </a:p>
        </p:txBody>
      </p:sp>
      <p:sp>
        <p:nvSpPr>
          <p:cNvPr id="3" name="Subtitle 2">
            <a:extLst>
              <a:ext uri="{FF2B5EF4-FFF2-40B4-BE49-F238E27FC236}">
                <a16:creationId xmlns:a16="http://schemas.microsoft.com/office/drawing/2014/main" id="{2212D8B2-FD53-48BA-841F-A9AA89B1E4E5}"/>
              </a:ext>
            </a:extLst>
          </p:cNvPr>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Welcome!</a:t>
            </a:r>
          </a:p>
        </p:txBody>
      </p:sp>
      <p:sp>
        <p:nvSpPr>
          <p:cNvPr id="7174"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99054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20C46-D587-4A9F-B0C6-11C4BFD11242}"/>
              </a:ext>
            </a:extLst>
          </p:cNvPr>
          <p:cNvSpPr>
            <a:spLocks noGrp="1"/>
          </p:cNvSpPr>
          <p:nvPr>
            <p:ph type="title"/>
          </p:nvPr>
        </p:nvSpPr>
        <p:spPr>
          <a:xfrm>
            <a:off x="838200" y="124735"/>
            <a:ext cx="10515600" cy="1325563"/>
          </a:xfrm>
        </p:spPr>
        <p:txBody>
          <a:bodyPr/>
          <a:lstStyle/>
          <a:p>
            <a:r>
              <a:rPr lang="en-US" dirty="0"/>
              <a:t>How do we do marine genomics?</a:t>
            </a:r>
          </a:p>
        </p:txBody>
      </p:sp>
      <p:pic>
        <p:nvPicPr>
          <p:cNvPr id="2052" name="Picture 4" descr="1) Next Generation Sequencing (NGS) - An Introduction - YouTube">
            <a:extLst>
              <a:ext uri="{FF2B5EF4-FFF2-40B4-BE49-F238E27FC236}">
                <a16:creationId xmlns:a16="http://schemas.microsoft.com/office/drawing/2014/main" id="{08209479-7D0F-42B7-8CC0-AA3547BED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9795" y="3991446"/>
            <a:ext cx="2863586" cy="1610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06100D7-FC10-4F12-9D79-C297B134E0BD}"/>
              </a:ext>
            </a:extLst>
          </p:cNvPr>
          <p:cNvSpPr txBox="1"/>
          <p:nvPr/>
        </p:nvSpPr>
        <p:spPr>
          <a:xfrm>
            <a:off x="4109795" y="5587153"/>
            <a:ext cx="2863586" cy="400110"/>
          </a:xfrm>
          <a:prstGeom prst="rect">
            <a:avLst/>
          </a:prstGeom>
          <a:noFill/>
        </p:spPr>
        <p:txBody>
          <a:bodyPr wrap="square" rtlCol="0">
            <a:spAutoFit/>
          </a:bodyPr>
          <a:lstStyle/>
          <a:p>
            <a:r>
              <a:rPr lang="en-US" sz="1000" dirty="0"/>
              <a:t>https://www.youtube.com/watch?v=jFCD8Q6qSTM&amp;ab_channel=AppliedBiologicalMaterials-abm</a:t>
            </a:r>
          </a:p>
        </p:txBody>
      </p:sp>
      <p:sp>
        <p:nvSpPr>
          <p:cNvPr id="6" name="TextBox 5">
            <a:extLst>
              <a:ext uri="{FF2B5EF4-FFF2-40B4-BE49-F238E27FC236}">
                <a16:creationId xmlns:a16="http://schemas.microsoft.com/office/drawing/2014/main" id="{5A9E8E6E-D054-4DE9-B1E7-A0F79DB6F126}"/>
              </a:ext>
            </a:extLst>
          </p:cNvPr>
          <p:cNvSpPr txBox="1"/>
          <p:nvPr/>
        </p:nvSpPr>
        <p:spPr>
          <a:xfrm>
            <a:off x="324645" y="2433237"/>
            <a:ext cx="2374048" cy="1200329"/>
          </a:xfrm>
          <a:prstGeom prst="rect">
            <a:avLst/>
          </a:prstGeom>
          <a:noFill/>
          <a:ln>
            <a:solidFill>
              <a:schemeClr val="accent1"/>
            </a:solidFill>
          </a:ln>
        </p:spPr>
        <p:txBody>
          <a:bodyPr wrap="none" rtlCol="0">
            <a:spAutoFit/>
          </a:bodyPr>
          <a:lstStyle/>
          <a:p>
            <a:pPr algn="ctr"/>
            <a:r>
              <a:rPr lang="en-US" dirty="0"/>
              <a:t>Design experiment</a:t>
            </a:r>
          </a:p>
          <a:p>
            <a:pPr algn="ctr"/>
            <a:endParaRPr lang="en-US" dirty="0"/>
          </a:p>
          <a:p>
            <a:pPr algn="ctr"/>
            <a:r>
              <a:rPr lang="en-US" dirty="0"/>
              <a:t>Lab experiment</a:t>
            </a:r>
          </a:p>
          <a:p>
            <a:pPr algn="ctr"/>
            <a:r>
              <a:rPr lang="en-US" dirty="0"/>
              <a:t>Field collection scheme</a:t>
            </a:r>
          </a:p>
        </p:txBody>
      </p:sp>
      <p:grpSp>
        <p:nvGrpSpPr>
          <p:cNvPr id="10" name="Group 9">
            <a:extLst>
              <a:ext uri="{FF2B5EF4-FFF2-40B4-BE49-F238E27FC236}">
                <a16:creationId xmlns:a16="http://schemas.microsoft.com/office/drawing/2014/main" id="{1C9B021C-E9DF-41BA-81E3-2E12221EF989}"/>
              </a:ext>
            </a:extLst>
          </p:cNvPr>
          <p:cNvGrpSpPr/>
          <p:nvPr/>
        </p:nvGrpSpPr>
        <p:grpSpPr>
          <a:xfrm>
            <a:off x="494225" y="4482560"/>
            <a:ext cx="1990619" cy="1283016"/>
            <a:chOff x="2759914" y="2987903"/>
            <a:chExt cx="1809278" cy="1201800"/>
          </a:xfrm>
        </p:grpSpPr>
        <p:pic>
          <p:nvPicPr>
            <p:cNvPr id="2050" name="Picture 2" descr="Extracting DNA From Strawberries : 12 Steps - Instructables">
              <a:extLst>
                <a:ext uri="{FF2B5EF4-FFF2-40B4-BE49-F238E27FC236}">
                  <a16:creationId xmlns:a16="http://schemas.microsoft.com/office/drawing/2014/main" id="{EA6B9482-6AA8-4187-BC78-30749A64B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1118" y="2987903"/>
              <a:ext cx="426871" cy="78404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277E006-ABB1-4A15-8D0F-CE52CA168435}"/>
                </a:ext>
              </a:extLst>
            </p:cNvPr>
            <p:cNvSpPr txBox="1"/>
            <p:nvPr/>
          </p:nvSpPr>
          <p:spPr>
            <a:xfrm>
              <a:off x="2759914" y="3820371"/>
              <a:ext cx="1809278" cy="369332"/>
            </a:xfrm>
            <a:prstGeom prst="rect">
              <a:avLst/>
            </a:prstGeom>
            <a:noFill/>
            <a:ln>
              <a:solidFill>
                <a:schemeClr val="accent1"/>
              </a:solidFill>
            </a:ln>
          </p:spPr>
          <p:txBody>
            <a:bodyPr wrap="none" rtlCol="0">
              <a:spAutoFit/>
            </a:bodyPr>
            <a:lstStyle/>
            <a:p>
              <a:r>
                <a:rPr lang="en-US" dirty="0"/>
                <a:t>Extract DNA/RNA</a:t>
              </a:r>
            </a:p>
          </p:txBody>
        </p:sp>
      </p:grpSp>
      <p:sp>
        <p:nvSpPr>
          <p:cNvPr id="8" name="Arrow: Right 7">
            <a:extLst>
              <a:ext uri="{FF2B5EF4-FFF2-40B4-BE49-F238E27FC236}">
                <a16:creationId xmlns:a16="http://schemas.microsoft.com/office/drawing/2014/main" id="{980BA14E-49E8-4E77-BF16-6BD09E378AA1}"/>
              </a:ext>
            </a:extLst>
          </p:cNvPr>
          <p:cNvSpPr/>
          <p:nvPr/>
        </p:nvSpPr>
        <p:spPr>
          <a:xfrm rot="5400000">
            <a:off x="1131096" y="3810859"/>
            <a:ext cx="703385" cy="4846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Arrow: Right 13">
            <a:extLst>
              <a:ext uri="{FF2B5EF4-FFF2-40B4-BE49-F238E27FC236}">
                <a16:creationId xmlns:a16="http://schemas.microsoft.com/office/drawing/2014/main" id="{903C76EB-011A-405F-95D5-0B768D77D161}"/>
              </a:ext>
            </a:extLst>
          </p:cNvPr>
          <p:cNvSpPr/>
          <p:nvPr/>
        </p:nvSpPr>
        <p:spPr>
          <a:xfrm>
            <a:off x="2923050" y="4712858"/>
            <a:ext cx="703385" cy="4846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65CB9C5A-F617-49BA-A96E-E7258A950A00}"/>
              </a:ext>
            </a:extLst>
          </p:cNvPr>
          <p:cNvSpPr/>
          <p:nvPr/>
        </p:nvSpPr>
        <p:spPr>
          <a:xfrm rot="16200000">
            <a:off x="5009045" y="3264180"/>
            <a:ext cx="703385" cy="4846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F3490CA-61AD-4608-837E-F610FABF9352}"/>
              </a:ext>
            </a:extLst>
          </p:cNvPr>
          <p:cNvSpPr txBox="1"/>
          <p:nvPr/>
        </p:nvSpPr>
        <p:spPr>
          <a:xfrm>
            <a:off x="4615185" y="2585087"/>
            <a:ext cx="1610313" cy="369332"/>
          </a:xfrm>
          <a:prstGeom prst="rect">
            <a:avLst/>
          </a:prstGeom>
          <a:noFill/>
          <a:ln>
            <a:solidFill>
              <a:schemeClr val="accent1"/>
            </a:solidFill>
          </a:ln>
        </p:spPr>
        <p:txBody>
          <a:bodyPr wrap="none" rtlCol="0">
            <a:spAutoFit/>
          </a:bodyPr>
          <a:lstStyle/>
          <a:p>
            <a:r>
              <a:rPr lang="en-US" dirty="0"/>
              <a:t>Download data</a:t>
            </a:r>
          </a:p>
        </p:txBody>
      </p:sp>
      <p:sp>
        <p:nvSpPr>
          <p:cNvPr id="17" name="Arrow: Right 16">
            <a:extLst>
              <a:ext uri="{FF2B5EF4-FFF2-40B4-BE49-F238E27FC236}">
                <a16:creationId xmlns:a16="http://schemas.microsoft.com/office/drawing/2014/main" id="{E825044F-5DCE-487B-AEF5-AFADD3F7697F}"/>
              </a:ext>
            </a:extLst>
          </p:cNvPr>
          <p:cNvSpPr/>
          <p:nvPr/>
        </p:nvSpPr>
        <p:spPr>
          <a:xfrm>
            <a:off x="6997725" y="2547769"/>
            <a:ext cx="703385" cy="4846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4B6E23B-D593-4408-8321-7867336D7B29}"/>
              </a:ext>
            </a:extLst>
          </p:cNvPr>
          <p:cNvSpPr txBox="1"/>
          <p:nvPr/>
        </p:nvSpPr>
        <p:spPr>
          <a:xfrm>
            <a:off x="9271400" y="2566936"/>
            <a:ext cx="179209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Perform analyses</a:t>
            </a:r>
          </a:p>
        </p:txBody>
      </p:sp>
      <p:sp>
        <p:nvSpPr>
          <p:cNvPr id="13" name="TextBox 12">
            <a:extLst>
              <a:ext uri="{FF2B5EF4-FFF2-40B4-BE49-F238E27FC236}">
                <a16:creationId xmlns:a16="http://schemas.microsoft.com/office/drawing/2014/main" id="{9ECF69C9-6F9F-4AD7-97A6-50BDA1CCAC4F}"/>
              </a:ext>
            </a:extLst>
          </p:cNvPr>
          <p:cNvSpPr txBox="1"/>
          <p:nvPr/>
        </p:nvSpPr>
        <p:spPr>
          <a:xfrm>
            <a:off x="8711696" y="5119245"/>
            <a:ext cx="2911503" cy="646331"/>
          </a:xfrm>
          <a:prstGeom prst="rect">
            <a:avLst/>
          </a:prstGeom>
          <a:noFill/>
          <a:ln>
            <a:solidFill>
              <a:schemeClr val="accent1"/>
            </a:solidFill>
          </a:ln>
        </p:spPr>
        <p:txBody>
          <a:bodyPr wrap="none" rtlCol="0">
            <a:spAutoFit/>
          </a:bodyPr>
          <a:lstStyle/>
          <a:p>
            <a:pPr algn="ctr"/>
            <a:r>
              <a:rPr lang="en-US" dirty="0"/>
              <a:t>Present results at conference</a:t>
            </a:r>
          </a:p>
          <a:p>
            <a:pPr algn="ctr"/>
            <a:r>
              <a:rPr lang="en-US" dirty="0"/>
              <a:t>Publish paper</a:t>
            </a:r>
          </a:p>
        </p:txBody>
      </p:sp>
      <p:sp>
        <p:nvSpPr>
          <p:cNvPr id="20" name="Arrow: Right 19">
            <a:extLst>
              <a:ext uri="{FF2B5EF4-FFF2-40B4-BE49-F238E27FC236}">
                <a16:creationId xmlns:a16="http://schemas.microsoft.com/office/drawing/2014/main" id="{0D69961E-F715-4238-B920-F01B5AEE16D4}"/>
              </a:ext>
            </a:extLst>
          </p:cNvPr>
          <p:cNvSpPr/>
          <p:nvPr/>
        </p:nvSpPr>
        <p:spPr>
          <a:xfrm rot="5400000">
            <a:off x="9815756" y="3934718"/>
            <a:ext cx="703385" cy="4846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Explosion: 8 Points 15">
            <a:extLst>
              <a:ext uri="{FF2B5EF4-FFF2-40B4-BE49-F238E27FC236}">
                <a16:creationId xmlns:a16="http://schemas.microsoft.com/office/drawing/2014/main" id="{3D7CDD14-41CA-42EF-B48C-B2A650C4E51C}"/>
              </a:ext>
            </a:extLst>
          </p:cNvPr>
          <p:cNvSpPr/>
          <p:nvPr/>
        </p:nvSpPr>
        <p:spPr>
          <a:xfrm>
            <a:off x="8025344" y="1450304"/>
            <a:ext cx="4129873" cy="2726730"/>
          </a:xfrm>
          <a:prstGeom prst="irregularSeal1">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0ADE7F07-29C5-4DB3-87EA-88A9C6AB3A56}"/>
              </a:ext>
            </a:extLst>
          </p:cNvPr>
          <p:cNvSpPr/>
          <p:nvPr/>
        </p:nvSpPr>
        <p:spPr>
          <a:xfrm>
            <a:off x="149288" y="1267636"/>
            <a:ext cx="2788919" cy="550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Research idea/question</a:t>
            </a:r>
          </a:p>
        </p:txBody>
      </p:sp>
      <p:sp>
        <p:nvSpPr>
          <p:cNvPr id="19" name="Arrow: Right 18">
            <a:extLst>
              <a:ext uri="{FF2B5EF4-FFF2-40B4-BE49-F238E27FC236}">
                <a16:creationId xmlns:a16="http://schemas.microsoft.com/office/drawing/2014/main" id="{EDB407B8-4677-4A43-825F-371F343F940A}"/>
              </a:ext>
            </a:extLst>
          </p:cNvPr>
          <p:cNvSpPr/>
          <p:nvPr/>
        </p:nvSpPr>
        <p:spPr>
          <a:xfrm rot="5400000">
            <a:off x="1254359" y="1946832"/>
            <a:ext cx="456855" cy="43401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963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anim calcmode="lin" valueType="num">
                                      <p:cBhvr>
                                        <p:cTn id="8" dur="2000" fill="hold"/>
                                        <p:tgtEl>
                                          <p:spTgt spid="16"/>
                                        </p:tgtEl>
                                        <p:attrNameLst>
                                          <p:attrName>ppt_w</p:attrName>
                                        </p:attrNameLst>
                                      </p:cBhvr>
                                      <p:tavLst>
                                        <p:tav tm="0" fmla="#ppt_w*sin(2.5*pi*$)">
                                          <p:val>
                                            <p:fltVal val="0"/>
                                          </p:val>
                                        </p:tav>
                                        <p:tav tm="100000">
                                          <p:val>
                                            <p:fltVal val="1"/>
                                          </p:val>
                                        </p:tav>
                                      </p:tavLst>
                                    </p:anim>
                                    <p:anim calcmode="lin" valueType="num">
                                      <p:cBhvr>
                                        <p:cTn id="9"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66A1F-939A-41D6-AD62-80029A15AFA3}"/>
              </a:ext>
            </a:extLst>
          </p:cNvPr>
          <p:cNvSpPr>
            <a:spLocks noGrp="1"/>
          </p:cNvSpPr>
          <p:nvPr>
            <p:ph type="title"/>
          </p:nvPr>
        </p:nvSpPr>
        <p:spPr/>
        <p:txBody>
          <a:bodyPr/>
          <a:lstStyle/>
          <a:p>
            <a:r>
              <a:rPr lang="en-US" dirty="0"/>
              <a:t>We use bioinformatics to answer these questions</a:t>
            </a:r>
          </a:p>
        </p:txBody>
      </p:sp>
      <p:sp>
        <p:nvSpPr>
          <p:cNvPr id="3" name="Content Placeholder 2">
            <a:extLst>
              <a:ext uri="{FF2B5EF4-FFF2-40B4-BE49-F238E27FC236}">
                <a16:creationId xmlns:a16="http://schemas.microsoft.com/office/drawing/2014/main" id="{97F59538-11D1-43E8-85E1-ED0F8EC4E8C9}"/>
              </a:ext>
            </a:extLst>
          </p:cNvPr>
          <p:cNvSpPr>
            <a:spLocks noGrp="1"/>
          </p:cNvSpPr>
          <p:nvPr>
            <p:ph idx="1"/>
          </p:nvPr>
        </p:nvSpPr>
        <p:spPr/>
        <p:txBody>
          <a:bodyPr/>
          <a:lstStyle/>
          <a:p>
            <a:pPr marL="0" indent="0">
              <a:buNone/>
            </a:pPr>
            <a:r>
              <a:rPr lang="en-US" dirty="0"/>
              <a:t>We’ll cover two main areas </a:t>
            </a:r>
          </a:p>
          <a:p>
            <a:r>
              <a:rPr lang="en-US" dirty="0"/>
              <a:t>The shell or Bash/UNIX</a:t>
            </a:r>
          </a:p>
          <a:p>
            <a:r>
              <a:rPr lang="en-US" dirty="0"/>
              <a:t>R</a:t>
            </a:r>
          </a:p>
          <a:p>
            <a:endParaRPr lang="en-US" dirty="0"/>
          </a:p>
          <a:p>
            <a:pPr marL="0" indent="0">
              <a:buNone/>
            </a:pPr>
            <a:r>
              <a:rPr lang="en-US" dirty="0"/>
              <a:t>Many of these analyses are very computationally intensive</a:t>
            </a:r>
          </a:p>
          <a:p>
            <a:pPr marL="0" indent="0">
              <a:buNone/>
            </a:pPr>
            <a:endParaRPr lang="en-US" dirty="0"/>
          </a:p>
        </p:txBody>
      </p:sp>
    </p:spTree>
    <p:extLst>
      <p:ext uri="{BB962C8B-B14F-4D97-AF65-F5344CB8AC3E}">
        <p14:creationId xmlns:p14="http://schemas.microsoft.com/office/powerpoint/2010/main" val="3591148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565A4B-012A-496A-A7D3-4A48607792E2}"/>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Jetstream via xsede</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Website&#10;&#10;Description automatically generated with medium confidence">
            <a:extLst>
              <a:ext uri="{FF2B5EF4-FFF2-40B4-BE49-F238E27FC236}">
                <a16:creationId xmlns:a16="http://schemas.microsoft.com/office/drawing/2014/main" id="{665EB37F-C57D-41B1-82A9-644ACA0C61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1567" y="2911620"/>
            <a:ext cx="5455917" cy="3028033"/>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 application, website&#10;&#10;Description automatically generated">
            <a:extLst>
              <a:ext uri="{FF2B5EF4-FFF2-40B4-BE49-F238E27FC236}">
                <a16:creationId xmlns:a16="http://schemas.microsoft.com/office/drawing/2014/main" id="{0B854BBB-DF5D-4C76-9B49-7C618082E7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5073" y="2932079"/>
            <a:ext cx="5455917" cy="2987114"/>
          </a:xfrm>
          <a:prstGeom prst="rect">
            <a:avLst/>
          </a:prstGeom>
        </p:spPr>
      </p:pic>
    </p:spTree>
    <p:extLst>
      <p:ext uri="{BB962C8B-B14F-4D97-AF65-F5344CB8AC3E}">
        <p14:creationId xmlns:p14="http://schemas.microsoft.com/office/powerpoint/2010/main" val="3873956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0B27D8E-1611-4F67-BDED-C0DDB4939D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885010" y="643466"/>
            <a:ext cx="6421980" cy="55710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7E08F7-E31D-4E37-A0C6-53BBAF8161E7}"/>
              </a:ext>
            </a:extLst>
          </p:cNvPr>
          <p:cNvSpPr txBox="1"/>
          <p:nvPr/>
        </p:nvSpPr>
        <p:spPr>
          <a:xfrm>
            <a:off x="6222597" y="6488668"/>
            <a:ext cx="3171061" cy="246221"/>
          </a:xfrm>
          <a:prstGeom prst="rect">
            <a:avLst/>
          </a:prstGeom>
          <a:noFill/>
        </p:spPr>
        <p:txBody>
          <a:bodyPr wrap="none" rtlCol="0">
            <a:spAutoFit/>
          </a:bodyPr>
          <a:lstStyle/>
          <a:p>
            <a:r>
              <a:rPr lang="en-US" sz="1000" dirty="0"/>
              <a:t>Source: https://images.app.goo.gl/9Z2yoRSwwNG9iNhu6</a:t>
            </a:r>
          </a:p>
        </p:txBody>
      </p:sp>
    </p:spTree>
    <p:extLst>
      <p:ext uri="{BB962C8B-B14F-4D97-AF65-F5344CB8AC3E}">
        <p14:creationId xmlns:p14="http://schemas.microsoft.com/office/powerpoint/2010/main" val="3029520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bout this site">
            <a:extLst>
              <a:ext uri="{FF2B5EF4-FFF2-40B4-BE49-F238E27FC236}">
                <a16:creationId xmlns:a16="http://schemas.microsoft.com/office/drawing/2014/main" id="{EAC2BCE4-30E3-4700-8E63-CE687A15CD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111674"/>
            <a:ext cx="10905066" cy="46346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E2FCD5-A5EC-48F9-9767-25809371667B}"/>
              </a:ext>
            </a:extLst>
          </p:cNvPr>
          <p:cNvSpPr txBox="1"/>
          <p:nvPr/>
        </p:nvSpPr>
        <p:spPr>
          <a:xfrm>
            <a:off x="186790" y="6502124"/>
            <a:ext cx="12005210" cy="230832"/>
          </a:xfrm>
          <a:prstGeom prst="rect">
            <a:avLst/>
          </a:prstGeom>
          <a:noFill/>
        </p:spPr>
        <p:txBody>
          <a:bodyPr wrap="none" rtlCol="0">
            <a:spAutoFit/>
          </a:bodyPr>
          <a:lstStyle/>
          <a:p>
            <a:r>
              <a:rPr lang="en-US" sz="900" dirty="0"/>
              <a:t>Source: https://www.google.com/url?sa=i&amp;url=https%3A%2F%2Fastrobiomike.github.io%2Fabout%2F&amp;psig=AOvVaw0RKmkNIIBkA5hP7oX73zI2&amp;ust=1616086599613000&amp;source=images&amp;cd=vfe&amp;ved=0CAIQjRxqFwoTCOCYxe_lt-8CFQAAAAAdAAAAABAX</a:t>
            </a:r>
          </a:p>
        </p:txBody>
      </p:sp>
    </p:spTree>
    <p:extLst>
      <p:ext uri="{BB962C8B-B14F-4D97-AF65-F5344CB8AC3E}">
        <p14:creationId xmlns:p14="http://schemas.microsoft.com/office/powerpoint/2010/main" val="1209532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FD435-DD20-42A5-B067-6FA332BB7E34}"/>
              </a:ext>
            </a:extLst>
          </p:cNvPr>
          <p:cNvSpPr>
            <a:spLocks noGrp="1"/>
          </p:cNvSpPr>
          <p:nvPr>
            <p:ph type="title"/>
          </p:nvPr>
        </p:nvSpPr>
        <p:spPr/>
        <p:txBody>
          <a:bodyPr/>
          <a:lstStyle/>
          <a:p>
            <a:r>
              <a:rPr lang="en-US" dirty="0"/>
              <a:t>Why learn bioinformatics?</a:t>
            </a:r>
          </a:p>
        </p:txBody>
      </p:sp>
      <p:sp>
        <p:nvSpPr>
          <p:cNvPr id="3" name="Content Placeholder 2">
            <a:extLst>
              <a:ext uri="{FF2B5EF4-FFF2-40B4-BE49-F238E27FC236}">
                <a16:creationId xmlns:a16="http://schemas.microsoft.com/office/drawing/2014/main" id="{548CCCF0-2B24-4AA4-A70C-D73FAA478F8F}"/>
              </a:ext>
            </a:extLst>
          </p:cNvPr>
          <p:cNvSpPr>
            <a:spLocks noGrp="1"/>
          </p:cNvSpPr>
          <p:nvPr>
            <p:ph idx="1"/>
          </p:nvPr>
        </p:nvSpPr>
        <p:spPr>
          <a:xfrm>
            <a:off x="838200" y="1825625"/>
            <a:ext cx="4959699" cy="4351338"/>
          </a:xfrm>
        </p:spPr>
        <p:txBody>
          <a:bodyPr>
            <a:normAutofit fontScale="92500" lnSpcReduction="20000"/>
          </a:bodyPr>
          <a:lstStyle/>
          <a:p>
            <a:pPr marL="0" indent="0">
              <a:buNone/>
            </a:pPr>
            <a:r>
              <a:rPr lang="en-US" dirty="0"/>
              <a:t>Gain many transferable skills!</a:t>
            </a:r>
          </a:p>
          <a:p>
            <a:pPr marL="0" indent="0">
              <a:buNone/>
            </a:pPr>
            <a:endParaRPr lang="en-US" dirty="0"/>
          </a:p>
          <a:p>
            <a:r>
              <a:rPr lang="en-US" dirty="0"/>
              <a:t>Data science</a:t>
            </a:r>
          </a:p>
          <a:p>
            <a:r>
              <a:rPr lang="en-US" dirty="0"/>
              <a:t>Personalized medicine</a:t>
            </a:r>
          </a:p>
          <a:p>
            <a:r>
              <a:rPr lang="en-US" dirty="0"/>
              <a:t>NGO agency scientist</a:t>
            </a:r>
          </a:p>
          <a:p>
            <a:pPr marL="0" indent="0">
              <a:buNone/>
            </a:pPr>
            <a:endParaRPr lang="en-US" dirty="0"/>
          </a:p>
          <a:p>
            <a:pPr marL="0" indent="0">
              <a:buNone/>
            </a:pPr>
            <a:r>
              <a:rPr lang="en-US" dirty="0"/>
              <a:t>Undergraduate degree</a:t>
            </a:r>
          </a:p>
          <a:p>
            <a:r>
              <a:rPr lang="en-US" dirty="0"/>
              <a:t>Grad school</a:t>
            </a:r>
          </a:p>
          <a:p>
            <a:pPr lvl="1"/>
            <a:r>
              <a:rPr lang="en-US" dirty="0"/>
              <a:t>Postdoc</a:t>
            </a:r>
          </a:p>
          <a:p>
            <a:pPr lvl="2"/>
            <a:r>
              <a:rPr lang="en-US" dirty="0"/>
              <a:t>Professor</a:t>
            </a:r>
          </a:p>
          <a:p>
            <a:pPr lvl="2"/>
            <a:r>
              <a:rPr lang="en-US" dirty="0"/>
              <a:t>Research scientist in industry</a:t>
            </a:r>
          </a:p>
          <a:p>
            <a:pPr marL="0" indent="0">
              <a:buNone/>
            </a:pP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BFC8D138-A539-4F27-AB4E-3259434BD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6364" y="1239751"/>
            <a:ext cx="6293912" cy="3485539"/>
          </a:xfrm>
          <a:prstGeom prst="rect">
            <a:avLst/>
          </a:prstGeom>
        </p:spPr>
      </p:pic>
      <p:pic>
        <p:nvPicPr>
          <p:cNvPr id="8194" name="Picture 2" descr="Spotify logo and symbol, meaning, history, PNG">
            <a:extLst>
              <a:ext uri="{FF2B5EF4-FFF2-40B4-BE49-F238E27FC236}">
                <a16:creationId xmlns:a16="http://schemas.microsoft.com/office/drawing/2014/main" id="{7C396A43-B59D-4B3A-965F-F33BFF541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9951" y="4737186"/>
            <a:ext cx="2600325" cy="17621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Glossier: Disrupting the Traditional Beauty Industry - Digital Innovation  and Transformation">
            <a:extLst>
              <a:ext uri="{FF2B5EF4-FFF2-40B4-BE49-F238E27FC236}">
                <a16:creationId xmlns:a16="http://schemas.microsoft.com/office/drawing/2014/main" id="{F2E780B4-F583-40AE-BF0A-0DE830067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568" y="5226325"/>
            <a:ext cx="3149383" cy="783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576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NA render">
            <a:extLst>
              <a:ext uri="{FF2B5EF4-FFF2-40B4-BE49-F238E27FC236}">
                <a16:creationId xmlns:a16="http://schemas.microsoft.com/office/drawing/2014/main" id="{394D8E92-E51C-4A9B-B17A-98F0FB2FBD18}"/>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4" name="Title 1">
            <a:extLst>
              <a:ext uri="{FF2B5EF4-FFF2-40B4-BE49-F238E27FC236}">
                <a16:creationId xmlns:a16="http://schemas.microsoft.com/office/drawing/2014/main" id="{67FD9D32-B74E-4820-BAF6-F49CEF96830C}"/>
              </a:ext>
            </a:extLst>
          </p:cNvPr>
          <p:cNvSpPr txBox="1">
            <a:spLocks/>
          </p:cNvSpPr>
          <p:nvPr/>
        </p:nvSpPr>
        <p:spPr>
          <a:xfrm>
            <a:off x="838201" y="1065862"/>
            <a:ext cx="3313164" cy="4726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4000">
                <a:solidFill>
                  <a:srgbClr val="FFFFFF"/>
                </a:solidFill>
              </a:rPr>
              <a:t>What is Marine Genomics?</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DFE7A98-5DDC-4FB0-988A-3BB99F5A7D32}"/>
              </a:ext>
            </a:extLst>
          </p:cNvPr>
          <p:cNvSpPr>
            <a:spLocks noGrp="1"/>
          </p:cNvSpPr>
          <p:nvPr>
            <p:ph idx="1"/>
          </p:nvPr>
        </p:nvSpPr>
        <p:spPr>
          <a:xfrm>
            <a:off x="5155379" y="1065862"/>
            <a:ext cx="5744685" cy="4726276"/>
          </a:xfrm>
        </p:spPr>
        <p:txBody>
          <a:bodyPr vert="horz" lIns="91440" tIns="45720" rIns="91440" bIns="45720" rtlCol="0" anchor="ctr">
            <a:normAutofit/>
          </a:bodyPr>
          <a:lstStyle/>
          <a:p>
            <a:pPr marL="0" indent="0">
              <a:buNone/>
            </a:pPr>
            <a:r>
              <a:rPr lang="en-US" sz="2000" dirty="0">
                <a:solidFill>
                  <a:srgbClr val="FFFFFF"/>
                </a:solidFill>
              </a:rPr>
              <a:t>Using genomic data to answer questions about the evolutionary biology of marine organisms. </a:t>
            </a:r>
          </a:p>
          <a:p>
            <a:pPr marL="0"/>
            <a:endParaRPr lang="en-US" sz="2000" dirty="0">
              <a:solidFill>
                <a:srgbClr val="FFFFFF"/>
              </a:solidFill>
            </a:endParaRPr>
          </a:p>
        </p:txBody>
      </p:sp>
    </p:spTree>
    <p:extLst>
      <p:ext uri="{BB962C8B-B14F-4D97-AF65-F5344CB8AC3E}">
        <p14:creationId xmlns:p14="http://schemas.microsoft.com/office/powerpoint/2010/main" val="311531183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02274-99B4-42A3-A918-E5956485D220}"/>
              </a:ext>
            </a:extLst>
          </p:cNvPr>
          <p:cNvSpPr>
            <a:spLocks noGrp="1"/>
          </p:cNvSpPr>
          <p:nvPr>
            <p:ph type="title"/>
          </p:nvPr>
        </p:nvSpPr>
        <p:spPr/>
        <p:txBody>
          <a:bodyPr/>
          <a:lstStyle/>
          <a:p>
            <a:r>
              <a:rPr lang="en-US" dirty="0"/>
              <a:t>Genomic data is becoming more and more accessible ( == cheaper)</a:t>
            </a:r>
          </a:p>
        </p:txBody>
      </p:sp>
      <p:sp>
        <p:nvSpPr>
          <p:cNvPr id="3" name="Content Placeholder 2">
            <a:extLst>
              <a:ext uri="{FF2B5EF4-FFF2-40B4-BE49-F238E27FC236}">
                <a16:creationId xmlns:a16="http://schemas.microsoft.com/office/drawing/2014/main" id="{CBEB7856-D3FC-4604-8F6D-30C3E46D8C7C}"/>
              </a:ext>
            </a:extLst>
          </p:cNvPr>
          <p:cNvSpPr>
            <a:spLocks noGrp="1"/>
          </p:cNvSpPr>
          <p:nvPr>
            <p:ph idx="1"/>
          </p:nvPr>
        </p:nvSpPr>
        <p:spPr/>
        <p:txBody>
          <a:bodyPr/>
          <a:lstStyle/>
          <a:p>
            <a:endParaRPr lang="en-US"/>
          </a:p>
        </p:txBody>
      </p:sp>
      <p:pic>
        <p:nvPicPr>
          <p:cNvPr id="1026" name="Picture 2" descr="$1,000 genome - Wikipedia">
            <a:extLst>
              <a:ext uri="{FF2B5EF4-FFF2-40B4-BE49-F238E27FC236}">
                <a16:creationId xmlns:a16="http://schemas.microsoft.com/office/drawing/2014/main" id="{88FB9270-BF8C-43F4-A5DA-5F34191A8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554" y="1690688"/>
            <a:ext cx="8508576" cy="478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997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E38444-9291-42D6-B5A9-60919A84BCF0}"/>
              </a:ext>
            </a:extLst>
          </p:cNvPr>
          <p:cNvSpPr>
            <a:spLocks noGrp="1"/>
          </p:cNvSpPr>
          <p:nvPr>
            <p:ph type="title"/>
          </p:nvPr>
        </p:nvSpPr>
        <p:spPr>
          <a:xfrm>
            <a:off x="838200" y="963877"/>
            <a:ext cx="3494362" cy="4930246"/>
          </a:xfrm>
        </p:spPr>
        <p:txBody>
          <a:bodyPr>
            <a:normAutofit/>
          </a:bodyPr>
          <a:lstStyle/>
          <a:p>
            <a:pPr algn="r"/>
            <a:r>
              <a:rPr lang="en-US" dirty="0"/>
              <a:t>Major evolutionary questions in Marine Biology</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D07DCB9-1F18-4D5E-9156-3B8B653C9914}"/>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What limits range size? Is there local adaptation at a species range limits?</a:t>
            </a:r>
          </a:p>
          <a:p>
            <a:pPr marL="0" indent="0">
              <a:buNone/>
            </a:pPr>
            <a:endParaRPr lang="en-US" sz="2400" dirty="0"/>
          </a:p>
          <a:p>
            <a:pPr marL="0" indent="0">
              <a:buNone/>
            </a:pPr>
            <a:r>
              <a:rPr lang="en-US" sz="2400" dirty="0"/>
              <a:t>What influences patterns of gene flow and migration and how does gene flow and migration impact selection or local adaptation?</a:t>
            </a:r>
          </a:p>
          <a:p>
            <a:pPr marL="0" indent="0">
              <a:buNone/>
            </a:pPr>
            <a:endParaRPr lang="en-US" sz="2400" dirty="0"/>
          </a:p>
          <a:p>
            <a:pPr marL="0" indent="0">
              <a:buNone/>
            </a:pPr>
            <a:r>
              <a:rPr lang="en-US" sz="2400" dirty="0"/>
              <a:t>What are the primary selective factors shaping phenotypic variation?</a:t>
            </a:r>
          </a:p>
        </p:txBody>
      </p:sp>
    </p:spTree>
    <p:extLst>
      <p:ext uri="{BB962C8B-B14F-4D97-AF65-F5344CB8AC3E}">
        <p14:creationId xmlns:p14="http://schemas.microsoft.com/office/powerpoint/2010/main" val="29142698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235896-4181-490B-A3CE-D5A07735C53E}"/>
              </a:ext>
            </a:extLst>
          </p:cNvPr>
          <p:cNvPicPr>
            <a:picLocks noChangeAspect="1"/>
          </p:cNvPicPr>
          <p:nvPr/>
        </p:nvPicPr>
        <p:blipFill rotWithShape="1">
          <a:blip r:embed="rId3">
            <a:alphaModFix/>
          </a:blip>
          <a:srcRect t="14197" r="1" b="1"/>
          <a:stretch/>
        </p:blipFill>
        <p:spPr>
          <a:xfrm>
            <a:off x="5797543" y="10"/>
            <a:ext cx="6394152" cy="6857990"/>
          </a:xfrm>
          <a:prstGeom prst="rect">
            <a:avLst/>
          </a:prstGeom>
        </p:spPr>
      </p:pic>
      <p:pic>
        <p:nvPicPr>
          <p:cNvPr id="9" name="Picture 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E79C524E-FE36-4BA6-AB24-D4E927A14C5C}"/>
              </a:ext>
            </a:extLst>
          </p:cNvPr>
          <p:cNvSpPr>
            <a:spLocks noGrp="1"/>
          </p:cNvSpPr>
          <p:nvPr>
            <p:ph type="title"/>
          </p:nvPr>
        </p:nvSpPr>
        <p:spPr>
          <a:xfrm>
            <a:off x="200967" y="798445"/>
            <a:ext cx="5407667" cy="1311664"/>
          </a:xfrm>
        </p:spPr>
        <p:txBody>
          <a:bodyPr>
            <a:normAutofit/>
          </a:bodyPr>
          <a:lstStyle/>
          <a:p>
            <a:r>
              <a:rPr lang="en-US" dirty="0">
                <a:solidFill>
                  <a:srgbClr val="000000"/>
                </a:solidFill>
              </a:rPr>
              <a:t>What is Marine Genomics?</a:t>
            </a:r>
          </a:p>
        </p:txBody>
      </p:sp>
      <p:sp>
        <p:nvSpPr>
          <p:cNvPr id="3" name="Content Placeholder 2">
            <a:extLst>
              <a:ext uri="{FF2B5EF4-FFF2-40B4-BE49-F238E27FC236}">
                <a16:creationId xmlns:a16="http://schemas.microsoft.com/office/drawing/2014/main" id="{BECD698F-A041-4C3D-A794-32ABD68A8E13}"/>
              </a:ext>
            </a:extLst>
          </p:cNvPr>
          <p:cNvSpPr>
            <a:spLocks noGrp="1"/>
          </p:cNvSpPr>
          <p:nvPr>
            <p:ph idx="1"/>
          </p:nvPr>
        </p:nvSpPr>
        <p:spPr>
          <a:xfrm>
            <a:off x="410759" y="1915357"/>
            <a:ext cx="5807946" cy="3205158"/>
          </a:xfrm>
        </p:spPr>
        <p:txBody>
          <a:bodyPr anchor="ctr">
            <a:normAutofit/>
          </a:bodyPr>
          <a:lstStyle/>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p:txBody>
      </p:sp>
      <p:sp>
        <p:nvSpPr>
          <p:cNvPr id="5" name="Isosceles Triangle 4">
            <a:extLst>
              <a:ext uri="{FF2B5EF4-FFF2-40B4-BE49-F238E27FC236}">
                <a16:creationId xmlns:a16="http://schemas.microsoft.com/office/drawing/2014/main" id="{D089EDA0-D1E1-4FBE-A767-CB53432B5708}"/>
              </a:ext>
            </a:extLst>
          </p:cNvPr>
          <p:cNvSpPr/>
          <p:nvPr/>
        </p:nvSpPr>
        <p:spPr>
          <a:xfrm>
            <a:off x="1689545" y="2957490"/>
            <a:ext cx="2390086" cy="1950769"/>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016045-9FDA-47E3-933F-8D6E18BFCA4F}"/>
              </a:ext>
            </a:extLst>
          </p:cNvPr>
          <p:cNvSpPr txBox="1"/>
          <p:nvPr/>
        </p:nvSpPr>
        <p:spPr>
          <a:xfrm>
            <a:off x="2330590" y="2588158"/>
            <a:ext cx="1107996" cy="369332"/>
          </a:xfrm>
          <a:prstGeom prst="rect">
            <a:avLst/>
          </a:prstGeom>
          <a:noFill/>
        </p:spPr>
        <p:txBody>
          <a:bodyPr wrap="none" rtlCol="0">
            <a:spAutoFit/>
          </a:bodyPr>
          <a:lstStyle/>
          <a:p>
            <a:r>
              <a:rPr lang="en-US" dirty="0"/>
              <a:t>Genotype</a:t>
            </a:r>
          </a:p>
        </p:txBody>
      </p:sp>
      <p:sp>
        <p:nvSpPr>
          <p:cNvPr id="19" name="TextBox 18">
            <a:extLst>
              <a:ext uri="{FF2B5EF4-FFF2-40B4-BE49-F238E27FC236}">
                <a16:creationId xmlns:a16="http://schemas.microsoft.com/office/drawing/2014/main" id="{98E54B70-5B55-463B-BA34-A4E31FF2FA6C}"/>
              </a:ext>
            </a:extLst>
          </p:cNvPr>
          <p:cNvSpPr txBox="1"/>
          <p:nvPr/>
        </p:nvSpPr>
        <p:spPr>
          <a:xfrm>
            <a:off x="3576835" y="4891609"/>
            <a:ext cx="1202573" cy="369332"/>
          </a:xfrm>
          <a:prstGeom prst="rect">
            <a:avLst/>
          </a:prstGeom>
          <a:noFill/>
        </p:spPr>
        <p:txBody>
          <a:bodyPr wrap="none" rtlCol="0">
            <a:spAutoFit/>
          </a:bodyPr>
          <a:lstStyle/>
          <a:p>
            <a:r>
              <a:rPr lang="en-US" dirty="0"/>
              <a:t>Phenotype</a:t>
            </a:r>
          </a:p>
        </p:txBody>
      </p:sp>
      <p:sp>
        <p:nvSpPr>
          <p:cNvPr id="20" name="TextBox 19">
            <a:extLst>
              <a:ext uri="{FF2B5EF4-FFF2-40B4-BE49-F238E27FC236}">
                <a16:creationId xmlns:a16="http://schemas.microsoft.com/office/drawing/2014/main" id="{C1D6242B-C515-4CF4-8897-105E1A1D9508}"/>
              </a:ext>
            </a:extLst>
          </p:cNvPr>
          <p:cNvSpPr txBox="1"/>
          <p:nvPr/>
        </p:nvSpPr>
        <p:spPr>
          <a:xfrm>
            <a:off x="848019" y="4908259"/>
            <a:ext cx="1388457" cy="369332"/>
          </a:xfrm>
          <a:prstGeom prst="rect">
            <a:avLst/>
          </a:prstGeom>
          <a:noFill/>
        </p:spPr>
        <p:txBody>
          <a:bodyPr wrap="none" rtlCol="0">
            <a:spAutoFit/>
          </a:bodyPr>
          <a:lstStyle/>
          <a:p>
            <a:r>
              <a:rPr lang="en-US" dirty="0"/>
              <a:t>Environment</a:t>
            </a:r>
          </a:p>
        </p:txBody>
      </p:sp>
      <p:cxnSp>
        <p:nvCxnSpPr>
          <p:cNvPr id="8" name="Straight Connector 7">
            <a:extLst>
              <a:ext uri="{FF2B5EF4-FFF2-40B4-BE49-F238E27FC236}">
                <a16:creationId xmlns:a16="http://schemas.microsoft.com/office/drawing/2014/main" id="{6CA3B58E-4F5A-483C-9106-204918B484C8}"/>
              </a:ext>
            </a:extLst>
          </p:cNvPr>
          <p:cNvCxnSpPr/>
          <p:nvPr/>
        </p:nvCxnSpPr>
        <p:spPr>
          <a:xfrm flipV="1">
            <a:off x="1308963" y="2957490"/>
            <a:ext cx="1152883" cy="17899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249179D-D1E3-4B54-B478-320F4526522D}"/>
              </a:ext>
            </a:extLst>
          </p:cNvPr>
          <p:cNvCxnSpPr>
            <a:cxnSpLocks/>
          </p:cNvCxnSpPr>
          <p:nvPr/>
        </p:nvCxnSpPr>
        <p:spPr>
          <a:xfrm>
            <a:off x="3253862" y="2899018"/>
            <a:ext cx="1175658" cy="178999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47A269-3E4D-4CF9-A464-E2EC5452E8B1}"/>
              </a:ext>
            </a:extLst>
          </p:cNvPr>
          <p:cNvSpPr txBox="1"/>
          <p:nvPr/>
        </p:nvSpPr>
        <p:spPr>
          <a:xfrm>
            <a:off x="3814645" y="3519303"/>
            <a:ext cx="2051267" cy="369332"/>
          </a:xfrm>
          <a:prstGeom prst="rect">
            <a:avLst/>
          </a:prstGeom>
          <a:noFill/>
        </p:spPr>
        <p:txBody>
          <a:bodyPr wrap="none" rtlCol="0">
            <a:spAutoFit/>
          </a:bodyPr>
          <a:lstStyle/>
          <a:p>
            <a:r>
              <a:rPr lang="en-US" dirty="0"/>
              <a:t>Ecological genomics</a:t>
            </a:r>
          </a:p>
        </p:txBody>
      </p:sp>
      <p:sp>
        <p:nvSpPr>
          <p:cNvPr id="24" name="TextBox 23">
            <a:extLst>
              <a:ext uri="{FF2B5EF4-FFF2-40B4-BE49-F238E27FC236}">
                <a16:creationId xmlns:a16="http://schemas.microsoft.com/office/drawing/2014/main" id="{DC464C8F-4923-40EA-89AE-7926BF7BEEA7}"/>
              </a:ext>
            </a:extLst>
          </p:cNvPr>
          <p:cNvSpPr txBox="1"/>
          <p:nvPr/>
        </p:nvSpPr>
        <p:spPr>
          <a:xfrm>
            <a:off x="71660" y="3483155"/>
            <a:ext cx="1993816" cy="369332"/>
          </a:xfrm>
          <a:prstGeom prst="rect">
            <a:avLst/>
          </a:prstGeom>
          <a:noFill/>
        </p:spPr>
        <p:txBody>
          <a:bodyPr wrap="none" rtlCol="0">
            <a:spAutoFit/>
          </a:bodyPr>
          <a:lstStyle/>
          <a:p>
            <a:r>
              <a:rPr lang="en-US" dirty="0"/>
              <a:t>Seascape genomics</a:t>
            </a:r>
          </a:p>
        </p:txBody>
      </p:sp>
      <p:sp>
        <p:nvSpPr>
          <p:cNvPr id="23" name="TextBox 22">
            <a:extLst>
              <a:ext uri="{FF2B5EF4-FFF2-40B4-BE49-F238E27FC236}">
                <a16:creationId xmlns:a16="http://schemas.microsoft.com/office/drawing/2014/main" id="{A5507720-AD45-407B-B0E0-99200332A9EC}"/>
              </a:ext>
            </a:extLst>
          </p:cNvPr>
          <p:cNvSpPr txBox="1"/>
          <p:nvPr/>
        </p:nvSpPr>
        <p:spPr>
          <a:xfrm>
            <a:off x="71660" y="6494305"/>
            <a:ext cx="4956806" cy="261610"/>
          </a:xfrm>
          <a:prstGeom prst="rect">
            <a:avLst/>
          </a:prstGeom>
          <a:noFill/>
        </p:spPr>
        <p:txBody>
          <a:bodyPr wrap="none" rtlCol="0">
            <a:spAutoFit/>
          </a:bodyPr>
          <a:lstStyle/>
          <a:p>
            <a:r>
              <a:rPr lang="en-US" sz="1100" dirty="0"/>
              <a:t>Figure modified from: https://link.springer.com/article/10.1007/s11295-013-0596-x</a:t>
            </a:r>
          </a:p>
        </p:txBody>
      </p:sp>
    </p:spTree>
    <p:extLst>
      <p:ext uri="{BB962C8B-B14F-4D97-AF65-F5344CB8AC3E}">
        <p14:creationId xmlns:p14="http://schemas.microsoft.com/office/powerpoint/2010/main" val="2910873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0FADE3-6AA3-4425-A1D0-C6DE232F4869}"/>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endParaRPr lang="en-US" sz="5200"/>
          </a:p>
        </p:txBody>
      </p:sp>
      <p:pic>
        <p:nvPicPr>
          <p:cNvPr id="4098" name="Picture 2" descr="image">
            <a:extLst>
              <a:ext uri="{FF2B5EF4-FFF2-40B4-BE49-F238E27FC236}">
                <a16:creationId xmlns:a16="http://schemas.microsoft.com/office/drawing/2014/main" id="{8455100C-149E-47FF-ADBF-17EEFC96657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0218" y="3586129"/>
            <a:ext cx="3797536" cy="2677258"/>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2" descr="Graphical user interface, text&#10;&#10;Description automatically generated">
            <a:extLst>
              <a:ext uri="{FF2B5EF4-FFF2-40B4-BE49-F238E27FC236}">
                <a16:creationId xmlns:a16="http://schemas.microsoft.com/office/drawing/2014/main" id="{79BDC52D-4782-43B7-8FE2-B970DD5AB41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07135" y="393066"/>
            <a:ext cx="5773847" cy="2757011"/>
          </a:xfrm>
          <a:prstGeom prst="rect">
            <a:avLst/>
          </a:prstGeom>
        </p:spPr>
      </p:pic>
      <p:pic>
        <p:nvPicPr>
          <p:cNvPr id="14" name="Picture 6" descr="Parastichopus californicus Archives - vic high">
            <a:extLst>
              <a:ext uri="{FF2B5EF4-FFF2-40B4-BE49-F238E27FC236}">
                <a16:creationId xmlns:a16="http://schemas.microsoft.com/office/drawing/2014/main" id="{3853384C-9E09-4A2C-9119-531F95CFEF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0982" y="283540"/>
            <a:ext cx="5153291" cy="275701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image">
            <a:extLst>
              <a:ext uri="{FF2B5EF4-FFF2-40B4-BE49-F238E27FC236}">
                <a16:creationId xmlns:a16="http://schemas.microsoft.com/office/drawing/2014/main" id="{41003DFB-C69C-4CEB-87C1-A14E740501A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01531" y="3150077"/>
            <a:ext cx="3506065" cy="3514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72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A18AA-249D-4259-B1E6-014D99E5F099}"/>
              </a:ext>
            </a:extLst>
          </p:cNvPr>
          <p:cNvSpPr>
            <a:spLocks noGrp="1"/>
          </p:cNvSpPr>
          <p:nvPr>
            <p:ph type="title"/>
          </p:nvPr>
        </p:nvSpPr>
        <p:spPr/>
        <p:txBody>
          <a:bodyPr/>
          <a:lstStyle/>
          <a:p>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680BF0CE-3CE6-48D4-A93C-4ABD4CA1EF9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65125"/>
            <a:ext cx="7325747" cy="2695951"/>
          </a:xfrm>
        </p:spPr>
      </p:pic>
      <p:pic>
        <p:nvPicPr>
          <p:cNvPr id="7" name="Picture 6" descr="A picture containing text, invertebrate, mollusk, indoor&#10;&#10;Description automatically generated">
            <a:extLst>
              <a:ext uri="{FF2B5EF4-FFF2-40B4-BE49-F238E27FC236}">
                <a16:creationId xmlns:a16="http://schemas.microsoft.com/office/drawing/2014/main" id="{3E42CA40-E5A5-473B-8C5F-384C55097017}"/>
              </a:ext>
            </a:extLst>
          </p:cNvPr>
          <p:cNvPicPr>
            <a:picLocks noChangeAspect="1"/>
          </p:cNvPicPr>
          <p:nvPr/>
        </p:nvPicPr>
        <p:blipFill rotWithShape="1">
          <a:blip r:embed="rId4">
            <a:extLst>
              <a:ext uri="{28A0092B-C50C-407E-A947-70E740481C1C}">
                <a14:useLocalDpi xmlns:a14="http://schemas.microsoft.com/office/drawing/2010/main" val="0"/>
              </a:ext>
            </a:extLst>
          </a:blip>
          <a:srcRect l="4878" t="5740" r="5047"/>
          <a:stretch/>
        </p:blipFill>
        <p:spPr>
          <a:xfrm>
            <a:off x="6905000" y="3061076"/>
            <a:ext cx="5047989" cy="3535561"/>
          </a:xfrm>
          <a:prstGeom prst="rect">
            <a:avLst/>
          </a:prstGeom>
        </p:spPr>
      </p:pic>
      <p:pic>
        <p:nvPicPr>
          <p:cNvPr id="9" name="Picture 8" descr="Chart&#10;&#10;Description automatically generated with low confidence">
            <a:extLst>
              <a:ext uri="{FF2B5EF4-FFF2-40B4-BE49-F238E27FC236}">
                <a16:creationId xmlns:a16="http://schemas.microsoft.com/office/drawing/2014/main" id="{B9FDBCB9-93AC-4DF3-B6AD-C553E0BFDC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973" y="3532340"/>
            <a:ext cx="6323500" cy="2982948"/>
          </a:xfrm>
          <a:prstGeom prst="rect">
            <a:avLst/>
          </a:prstGeom>
        </p:spPr>
      </p:pic>
    </p:spTree>
    <p:extLst>
      <p:ext uri="{BB962C8B-B14F-4D97-AF65-F5344CB8AC3E}">
        <p14:creationId xmlns:p14="http://schemas.microsoft.com/office/powerpoint/2010/main" val="3261973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1882ECEB-DEFA-46BC-BF89-3B44D59F8F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11521"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EE1024A6-19FA-442E-8261-8E89128758B0}"/>
              </a:ext>
            </a:extLst>
          </p:cNvPr>
          <p:cNvSpPr>
            <a:spLocks noGrp="1"/>
          </p:cNvSpPr>
          <p:nvPr>
            <p:ph type="title"/>
          </p:nvPr>
        </p:nvSpPr>
        <p:spPr>
          <a:xfrm>
            <a:off x="371094" y="1161288"/>
            <a:ext cx="3438144" cy="1124712"/>
          </a:xfrm>
        </p:spPr>
        <p:txBody>
          <a:bodyPr anchor="b">
            <a:normAutofit/>
          </a:bodyPr>
          <a:lstStyle/>
          <a:p>
            <a:endParaRPr lang="en-US" sz="2800"/>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Text&#10;&#10;Description automatically generated">
            <a:extLst>
              <a:ext uri="{FF2B5EF4-FFF2-40B4-BE49-F238E27FC236}">
                <a16:creationId xmlns:a16="http://schemas.microsoft.com/office/drawing/2014/main" id="{28D41EA4-84EA-43D2-B79B-8B75574CF14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8784" y="787481"/>
            <a:ext cx="4279376" cy="1734411"/>
          </a:xfrm>
        </p:spPr>
      </p:pic>
      <p:pic>
        <p:nvPicPr>
          <p:cNvPr id="9" name="Picture 8" descr="Chart&#10;&#10;Description automatically generated">
            <a:extLst>
              <a:ext uri="{FF2B5EF4-FFF2-40B4-BE49-F238E27FC236}">
                <a16:creationId xmlns:a16="http://schemas.microsoft.com/office/drawing/2014/main" id="{FC2046D3-D4B5-439C-AA18-2472B12555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614" y="2462604"/>
            <a:ext cx="4200546" cy="4236650"/>
          </a:xfrm>
          <a:prstGeom prst="rect">
            <a:avLst/>
          </a:prstGeom>
        </p:spPr>
      </p:pic>
    </p:spTree>
    <p:extLst>
      <p:ext uri="{BB962C8B-B14F-4D97-AF65-F5344CB8AC3E}">
        <p14:creationId xmlns:p14="http://schemas.microsoft.com/office/powerpoint/2010/main" val="2885362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90B6DC96-D690-40D2-AC65-2FB563728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2734067"/>
            <a:ext cx="5294716" cy="1389863"/>
          </a:xfrm>
          <a:prstGeom prst="rect">
            <a:avLst/>
          </a:prstGeom>
        </p:spPr>
      </p:pic>
      <p:cxnSp>
        <p:nvCxnSpPr>
          <p:cNvPr id="27" name="Straight Connector 26">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9" name="Picture 8" descr="Diagram&#10;&#10;Description automatically generated">
            <a:extLst>
              <a:ext uri="{FF2B5EF4-FFF2-40B4-BE49-F238E27FC236}">
                <a16:creationId xmlns:a16="http://schemas.microsoft.com/office/drawing/2014/main" id="{9211E0D4-5215-4225-9764-E732B87F8C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983" y="1527767"/>
            <a:ext cx="5490922" cy="3802462"/>
          </a:xfrm>
          <a:prstGeom prst="rect">
            <a:avLst/>
          </a:prstGeom>
        </p:spPr>
      </p:pic>
    </p:spTree>
    <p:extLst>
      <p:ext uri="{BB962C8B-B14F-4D97-AF65-F5344CB8AC3E}">
        <p14:creationId xmlns:p14="http://schemas.microsoft.com/office/powerpoint/2010/main" val="35563651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12135</TotalTime>
  <Words>525</Words>
  <Application>Microsoft Office PowerPoint</Application>
  <PresentationFormat>Widescreen</PresentationFormat>
  <Paragraphs>78</Paragraphs>
  <Slides>15</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Roboto</vt:lpstr>
      <vt:lpstr>Office Theme</vt:lpstr>
      <vt:lpstr>Marine Genomics</vt:lpstr>
      <vt:lpstr>PowerPoint Presentation</vt:lpstr>
      <vt:lpstr>Genomic data is becoming more and more accessible ( == cheaper)</vt:lpstr>
      <vt:lpstr>Major evolutionary questions in Marine Biology</vt:lpstr>
      <vt:lpstr>What is Marine Genomics?</vt:lpstr>
      <vt:lpstr>PowerPoint Presentation</vt:lpstr>
      <vt:lpstr>PowerPoint Presentation</vt:lpstr>
      <vt:lpstr>PowerPoint Presentation</vt:lpstr>
      <vt:lpstr>PowerPoint Presentation</vt:lpstr>
      <vt:lpstr>How do we do marine genomics?</vt:lpstr>
      <vt:lpstr>We use bioinformatics to answer these questions</vt:lpstr>
      <vt:lpstr>Jetstream via xsede</vt:lpstr>
      <vt:lpstr>PowerPoint Presentation</vt:lpstr>
      <vt:lpstr>PowerPoint Presentation</vt:lpstr>
      <vt:lpstr>Why learn bioinformatics?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Marine Genomics</dc:title>
  <dc:creator>Serena Caplins</dc:creator>
  <cp:lastModifiedBy>Serena Caplins</cp:lastModifiedBy>
  <cp:revision>74</cp:revision>
  <dcterms:created xsi:type="dcterms:W3CDTF">2021-02-19T22:46:16Z</dcterms:created>
  <dcterms:modified xsi:type="dcterms:W3CDTF">2021-08-23T18:13:34Z</dcterms:modified>
</cp:coreProperties>
</file>